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zana" initials="s" lastIdx="1" clrIdx="0">
    <p:extLst>
      <p:ext uri="{19B8F6BF-5375-455C-9EA6-DF929625EA0E}">
        <p15:presenceInfo xmlns:p15="http://schemas.microsoft.com/office/powerpoint/2012/main" userId="Suza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1826976"/>
          </a:xfrm>
        </p:spPr>
        <p:txBody>
          <a:bodyPr>
            <a:normAutofit/>
          </a:bodyPr>
          <a:lstStyle/>
          <a:p>
            <a:r>
              <a:rPr lang="hr-HR" sz="4000" b="1" dirty="0">
                <a:latin typeface="Franklin Gothic Medium" panose="020B0603020102020204" pitchFamily="34" charset="0"/>
              </a:rPr>
              <a:t>INOVATIVAN PEDAGOG U PROCESU ODGOJA I OBRAZOVANJA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546220" y="4409630"/>
            <a:ext cx="4894767" cy="848169"/>
          </a:xfrm>
        </p:spPr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Suzana Rajković, prof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5362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Pedagog je polazna točka razvoja suvremene škole. 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pozitivno utječe na podizanje kvalitete odgojno-obrazovne prakse.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U pedagoški vođenim školama kvalitetnije se planira i programira rad, potiču se suvremenija didaktička rješenja, brine se o stručnom usavršavanju.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proučavaju se i prate brojne manifestacije neprihvatljivih ponašanja u školi (nasilje, izostanci, konzumacije i sl.), pronalaze određena rješenja.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Vodi se posebna briga o učenicima s teškoćama.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PRIDONOSI BOLJIM </a:t>
            </a:r>
            <a:r>
              <a:rPr lang="hr-HR" dirty="0" err="1"/>
              <a:t>OdnosiMA</a:t>
            </a:r>
            <a:r>
              <a:rPr lang="hr-HR" dirty="0"/>
              <a:t> između učenika i učitelja.</a:t>
            </a:r>
          </a:p>
          <a:p>
            <a:pPr marL="0" indent="0">
              <a:buNone/>
            </a:pPr>
            <a:r>
              <a:rPr lang="hr-HR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40745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2800" dirty="0"/>
              <a:t>Aktivnosti u djelokrugu poslova pedagoga kada je riječ o djeci s teškoćama uključuju: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koordiniranje timskog rada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participaciju u kreiranju kulture škole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ublažavanju i eliminaciji negativnih stavova nekih učitelja prema učenicima s teškoćama u njihovim razredima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iniciranje individualnog rada s učenicima i njihovim roditeljima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Da školu učini sredinom u kojoj su učenici sretni, gdje doživljavaju pozitivna iskustva, ali i mjesto u kojoj uče na njima prihvatljiv, istraživački i suradnički način</a:t>
            </a:r>
          </a:p>
        </p:txBody>
      </p:sp>
    </p:spTree>
    <p:extLst>
      <p:ext uri="{BB962C8B-B14F-4D97-AF65-F5344CB8AC3E}">
        <p14:creationId xmlns:p14="http://schemas.microsoft.com/office/powerpoint/2010/main" val="3972214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sti oblačić 1"/>
          <p:cNvSpPr/>
          <p:nvPr/>
        </p:nvSpPr>
        <p:spPr>
          <a:xfrm>
            <a:off x="1536568" y="395926"/>
            <a:ext cx="4251489" cy="2026763"/>
          </a:xfrm>
          <a:prstGeom prst="wedgeEllipse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800" b="1" dirty="0"/>
              <a:t>Uloga pedagoga</a:t>
            </a:r>
          </a:p>
        </p:txBody>
      </p:sp>
      <p:sp>
        <p:nvSpPr>
          <p:cNvPr id="3" name="Obični oblačić 2"/>
          <p:cNvSpPr/>
          <p:nvPr/>
        </p:nvSpPr>
        <p:spPr>
          <a:xfrm>
            <a:off x="1159494" y="4024164"/>
            <a:ext cx="2903456" cy="237555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>
                <a:solidFill>
                  <a:schemeClr val="tx1"/>
                </a:solidFill>
              </a:rPr>
              <a:t>utvrđivanje psihofizičkog stanja učenika i njegove spremnosti za školu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4" name="Obični oblačić 3"/>
          <p:cNvSpPr/>
          <p:nvPr/>
        </p:nvSpPr>
        <p:spPr>
          <a:xfrm>
            <a:off x="4457895" y="2146121"/>
            <a:ext cx="3176833" cy="234727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Utvrđivanje primjerenog oblika školovanja za učenike s teškoćama</a:t>
            </a:r>
          </a:p>
        </p:txBody>
      </p:sp>
      <p:sp>
        <p:nvSpPr>
          <p:cNvPr id="5" name="Obični oblačić 4"/>
          <p:cNvSpPr/>
          <p:nvPr/>
        </p:nvSpPr>
        <p:spPr>
          <a:xfrm>
            <a:off x="7296346" y="383360"/>
            <a:ext cx="2743200" cy="189478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kontinuirana suradnja s učiteljima i roditeljima i drugim institucijama </a:t>
            </a:r>
          </a:p>
        </p:txBody>
      </p:sp>
      <p:sp>
        <p:nvSpPr>
          <p:cNvPr id="6" name="Obični oblačić 5"/>
          <p:cNvSpPr/>
          <p:nvPr/>
        </p:nvSpPr>
        <p:spPr>
          <a:xfrm>
            <a:off x="9481401" y="2092750"/>
            <a:ext cx="2710599" cy="197953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razvoj pozitivnog školskog ozračja</a:t>
            </a:r>
          </a:p>
        </p:txBody>
      </p:sp>
      <p:sp>
        <p:nvSpPr>
          <p:cNvPr id="7" name="AutoShape 2" descr="Grad Ludbreg osigurao sredstva za kupnju radnih bilježnica za učenike OŠ  Ludbreg, a učenici će i ove godine dobiti i bon od 100 kuna – Grad Ludbr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AutoShape 4" descr="Osnovna škola &quot;Grigor Vitez&quot; Osijek - Prin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030" name="Picture 6" descr="Memento prijateljstva 4 | os-icanka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528" y="4361368"/>
            <a:ext cx="3450210" cy="2416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9491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188641"/>
            <a:ext cx="7920880" cy="924475"/>
          </a:xfrm>
        </p:spPr>
        <p:txBody>
          <a:bodyPr>
            <a:normAutofit/>
          </a:bodyPr>
          <a:lstStyle/>
          <a:p>
            <a:r>
              <a:rPr lang="hr-HR" sz="2800" dirty="0"/>
              <a:t>POSTUPAK UTVRĐIVANJA PRIMJERENOG OBLIKA ŠKOLOVANJA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95546" y="1052736"/>
            <a:ext cx="9304910" cy="1327269"/>
          </a:xfrm>
        </p:spPr>
        <p:txBody>
          <a:bodyPr>
            <a:normAutofit fontScale="25000" lnSpcReduction="20000"/>
          </a:bodyPr>
          <a:lstStyle/>
          <a:p>
            <a:endParaRPr lang="hr-HR" dirty="0"/>
          </a:p>
          <a:p>
            <a:endParaRPr lang="hr-HR" dirty="0"/>
          </a:p>
          <a:p>
            <a:r>
              <a:rPr lang="hr-HR" sz="5600" dirty="0"/>
              <a:t>Cilj UTVRĐIVANJA PRIMJERENOG OBLIKA ŠKOLOVANJA je što bolje upoznati učenika s teškoćama u razvoju kroz prepoznavanje njegovih potencijala, sposobnosti, ograničenja, kako bi se postigla i njezina svrha, a to je izrada programa školovanja i postizanja dobrih rezultata u školi i druženju s vršnjacima.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pl-PL" sz="1200" dirty="0"/>
          </a:p>
          <a:p>
            <a:endParaRPr lang="pl-PL" sz="1200" dirty="0"/>
          </a:p>
          <a:p>
            <a:endParaRPr lang="pl-PL" sz="1200" dirty="0"/>
          </a:p>
          <a:p>
            <a:endParaRPr lang="pl-PL" sz="1200" dirty="0"/>
          </a:p>
          <a:p>
            <a:endParaRPr lang="pl-PL" sz="1200" dirty="0"/>
          </a:p>
          <a:p>
            <a:endParaRPr lang="pl-PL" sz="1200" dirty="0"/>
          </a:p>
          <a:p>
            <a:endParaRPr lang="pl-PL" sz="1200" dirty="0"/>
          </a:p>
          <a:p>
            <a:endParaRPr lang="pl-PL" sz="1200" dirty="0"/>
          </a:p>
          <a:p>
            <a:endParaRPr lang="hr-HR" dirty="0"/>
          </a:p>
        </p:txBody>
      </p:sp>
      <p:sp>
        <p:nvSpPr>
          <p:cNvPr id="12" name="Obični oblačić 11"/>
          <p:cNvSpPr/>
          <p:nvPr/>
        </p:nvSpPr>
        <p:spPr>
          <a:xfrm>
            <a:off x="816478" y="2665688"/>
            <a:ext cx="3589494" cy="153712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praćenje uspješnosti djeteta u svladavanju programskih sadržaja</a:t>
            </a:r>
            <a:endParaRPr lang="hr-HR" dirty="0"/>
          </a:p>
        </p:txBody>
      </p:sp>
      <p:sp>
        <p:nvSpPr>
          <p:cNvPr id="13" name="Obični oblačić 12"/>
          <p:cNvSpPr/>
          <p:nvPr/>
        </p:nvSpPr>
        <p:spPr>
          <a:xfrm>
            <a:off x="5038627" y="2380006"/>
            <a:ext cx="3393649" cy="125131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izbor specifi</a:t>
            </a:r>
            <a:r>
              <a:rPr lang="hr-HR" dirty="0">
                <a:solidFill>
                  <a:schemeClr val="tx1"/>
                </a:solidFill>
              </a:rPr>
              <a:t>č</a:t>
            </a:r>
            <a:r>
              <a:rPr lang="pl-PL" dirty="0">
                <a:solidFill>
                  <a:schemeClr val="tx1"/>
                </a:solidFill>
              </a:rPr>
              <a:t>nih metoda i oblika rada s djetetom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14" name="Obični oblačić 13"/>
          <p:cNvSpPr/>
          <p:nvPr/>
        </p:nvSpPr>
        <p:spPr>
          <a:xfrm>
            <a:off x="0" y="4798243"/>
            <a:ext cx="3225900" cy="176281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suradnju roditelja, odnosno staratelja i učitelja (predavanja i radionice za učitelje i roditelje)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15" name="Obični oblačić 14"/>
          <p:cNvSpPr/>
          <p:nvPr/>
        </p:nvSpPr>
        <p:spPr>
          <a:xfrm>
            <a:off x="9162854" y="2253006"/>
            <a:ext cx="3029146" cy="194192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Praćenje psihičkih, fizičkih, emotivnih i socijalnih osobina djeteta</a:t>
            </a:r>
            <a:endParaRPr lang="hr-HR" dirty="0"/>
          </a:p>
        </p:txBody>
      </p:sp>
      <p:sp>
        <p:nvSpPr>
          <p:cNvPr id="16" name="Dijagram toka: Memorija sa sekvencijalnim pristupom 15"/>
          <p:cNvSpPr/>
          <p:nvPr/>
        </p:nvSpPr>
        <p:spPr>
          <a:xfrm>
            <a:off x="4308049" y="3962803"/>
            <a:ext cx="5604375" cy="2961314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>
                <a:solidFill>
                  <a:schemeClr val="tx1"/>
                </a:solidFill>
              </a:rPr>
              <a:t>Upoznavanje obrazovnih potreba učenika omogućuje izradu primjerenih programa školovanja (npr. individualiziranog pristupa i postupaka, odnosno prilagođenih programa)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887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Organiziranje izvannastavnih aktivnosti, radionica, susreta i druženja s ciljem:</a:t>
            </a:r>
            <a:br>
              <a:rPr lang="hr-HR" dirty="0"/>
            </a:br>
            <a:endParaRPr lang="hr-HR" dirty="0"/>
          </a:p>
        </p:txBody>
      </p:sp>
      <p:sp>
        <p:nvSpPr>
          <p:cNvPr id="4" name="Dijagram toka: Izmjenična obrada 3"/>
          <p:cNvSpPr/>
          <p:nvPr/>
        </p:nvSpPr>
        <p:spPr>
          <a:xfrm>
            <a:off x="452487" y="1775670"/>
            <a:ext cx="3733014" cy="100770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intenziviranje socijalnih kompetencija učenika</a:t>
            </a:r>
          </a:p>
        </p:txBody>
      </p:sp>
      <p:sp>
        <p:nvSpPr>
          <p:cNvPr id="5" name="Dijagram toka: Izmjenična obrada 4"/>
          <p:cNvSpPr/>
          <p:nvPr/>
        </p:nvSpPr>
        <p:spPr>
          <a:xfrm>
            <a:off x="4309619" y="2214694"/>
            <a:ext cx="2355132" cy="123481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osposobljavanje za društveni</a:t>
            </a:r>
            <a:r>
              <a:rPr lang="hr-HR" dirty="0"/>
              <a:t> </a:t>
            </a:r>
            <a:r>
              <a:rPr lang="hr-HR" dirty="0">
                <a:solidFill>
                  <a:schemeClr val="tx1"/>
                </a:solidFill>
              </a:rPr>
              <a:t>život</a:t>
            </a:r>
          </a:p>
        </p:txBody>
      </p:sp>
      <p:sp>
        <p:nvSpPr>
          <p:cNvPr id="6" name="Dijagram toka: Izmjenična obrada 5"/>
          <p:cNvSpPr/>
          <p:nvPr/>
        </p:nvSpPr>
        <p:spPr>
          <a:xfrm>
            <a:off x="6803238" y="2538799"/>
            <a:ext cx="2828040" cy="123481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>
                <a:solidFill>
                  <a:schemeClr val="tx1"/>
                </a:solidFill>
              </a:rPr>
              <a:t>poticanje kreativnosti</a:t>
            </a:r>
            <a:endParaRPr lang="hr-HR" dirty="0">
              <a:solidFill>
                <a:schemeClr val="tx1"/>
              </a:solidFill>
            </a:endParaRPr>
          </a:p>
        </p:txBody>
      </p:sp>
      <p:pic>
        <p:nvPicPr>
          <p:cNvPr id="2050" name="Picture 2" descr="Analiza dječjeg crteža – VJERONAUČNI PORTAL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325" y="3012609"/>
            <a:ext cx="2035858" cy="1993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aobljeni pravokutnik 6"/>
          <p:cNvSpPr/>
          <p:nvPr/>
        </p:nvSpPr>
        <p:spPr>
          <a:xfrm>
            <a:off x="452487" y="3211961"/>
            <a:ext cx="261122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poticaj za uspješnu integraciju u razrednu skupinu</a:t>
            </a:r>
          </a:p>
        </p:txBody>
      </p:sp>
      <p:sp>
        <p:nvSpPr>
          <p:cNvPr id="8" name="Zaobljeni pravokutnik 7"/>
          <p:cNvSpPr/>
          <p:nvPr/>
        </p:nvSpPr>
        <p:spPr>
          <a:xfrm>
            <a:off x="2320129" y="4223579"/>
            <a:ext cx="261122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spriječiti neuspjeh na socijalnom polju</a:t>
            </a:r>
          </a:p>
        </p:txBody>
      </p:sp>
      <p:sp>
        <p:nvSpPr>
          <p:cNvPr id="9" name="Zaobljeni pravokutnik 8"/>
          <p:cNvSpPr/>
          <p:nvPr/>
        </p:nvSpPr>
        <p:spPr>
          <a:xfrm>
            <a:off x="3460424" y="5235197"/>
            <a:ext cx="248081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izbjeći emotivne teškoće</a:t>
            </a:r>
          </a:p>
        </p:txBody>
      </p:sp>
      <p:pic>
        <p:nvPicPr>
          <p:cNvPr id="2052" name="Picture 4" descr="Nije važno gdje radiš, nego koliko možeš ne odustati! | Alfa Kabin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0587" y="4755608"/>
            <a:ext cx="2004683" cy="187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3240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Suradnja s roditeljima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282178" y="1970202"/>
            <a:ext cx="12142350" cy="374558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 ako roditelji ne prihvaćaju za svoje dijete rad po posebnom ili prilagođenom programu </a:t>
            </a:r>
          </a:p>
        </p:txBody>
      </p:sp>
      <p:sp>
        <p:nvSpPr>
          <p:cNvPr id="4" name="Dijagram toka: Memorija sa sekvencijalnim pristupom 3"/>
          <p:cNvSpPr/>
          <p:nvPr/>
        </p:nvSpPr>
        <p:spPr>
          <a:xfrm>
            <a:off x="2923301" y="2562880"/>
            <a:ext cx="3978112" cy="193300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dirty="0">
                <a:solidFill>
                  <a:schemeClr val="tx1"/>
                </a:solidFill>
              </a:rPr>
              <a:t>poseban razgovor s roditeljima, uz dodatna objašnjenja može ublažiti, u početku, nesuradnički stav </a:t>
            </a:r>
            <a:r>
              <a:rPr lang="hr-HR" dirty="0" err="1">
                <a:solidFill>
                  <a:schemeClr val="tx1"/>
                </a:solidFill>
              </a:rPr>
              <a:t>roditelja.te</a:t>
            </a:r>
            <a:r>
              <a:rPr lang="hr-HR" dirty="0">
                <a:solidFill>
                  <a:schemeClr val="tx1"/>
                </a:solidFill>
              </a:rPr>
              <a:t> ih </a:t>
            </a:r>
            <a:r>
              <a:rPr lang="hr-HR" dirty="0" err="1">
                <a:solidFill>
                  <a:schemeClr val="tx1"/>
                </a:solidFill>
              </a:rPr>
              <a:t>privoliti</a:t>
            </a:r>
            <a:r>
              <a:rPr lang="hr-HR" dirty="0">
                <a:solidFill>
                  <a:schemeClr val="tx1"/>
                </a:solidFill>
              </a:rPr>
              <a:t> za suradnju </a:t>
            </a:r>
          </a:p>
        </p:txBody>
      </p:sp>
      <p:sp>
        <p:nvSpPr>
          <p:cNvPr id="5" name="Strelica udesno 4"/>
          <p:cNvSpPr/>
          <p:nvPr/>
        </p:nvSpPr>
        <p:spPr>
          <a:xfrm>
            <a:off x="2291079" y="2574576"/>
            <a:ext cx="70565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Strelica udesno 5"/>
          <p:cNvSpPr/>
          <p:nvPr/>
        </p:nvSpPr>
        <p:spPr>
          <a:xfrm>
            <a:off x="7138077" y="3732291"/>
            <a:ext cx="80872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Elipsasti oblačić 6"/>
          <p:cNvSpPr/>
          <p:nvPr/>
        </p:nvSpPr>
        <p:spPr>
          <a:xfrm>
            <a:off x="7855261" y="3464257"/>
            <a:ext cx="4417492" cy="184756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dirty="0">
                <a:solidFill>
                  <a:schemeClr val="tx1"/>
                </a:solidFill>
              </a:rPr>
              <a:t>druženja roditelja učenika s teškoćama gdje se razmjenjuju iskustava, ne samo iz iste škole, nego i iz drugih, iniciranje osnivanja udruga i sl. </a:t>
            </a:r>
          </a:p>
        </p:txBody>
      </p:sp>
      <p:sp>
        <p:nvSpPr>
          <p:cNvPr id="8" name="Strelica dolje 7"/>
          <p:cNvSpPr/>
          <p:nvPr/>
        </p:nvSpPr>
        <p:spPr>
          <a:xfrm>
            <a:off x="807834" y="2621641"/>
            <a:ext cx="484632" cy="60232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Dijagram toka: Izmjenična obrada 8"/>
          <p:cNvSpPr/>
          <p:nvPr/>
        </p:nvSpPr>
        <p:spPr>
          <a:xfrm>
            <a:off x="412983" y="3337090"/>
            <a:ext cx="1464929" cy="11587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osjećaj manje vrijednosti </a:t>
            </a:r>
          </a:p>
        </p:txBody>
      </p:sp>
      <p:sp>
        <p:nvSpPr>
          <p:cNvPr id="10" name="Strelica dolje 9"/>
          <p:cNvSpPr/>
          <p:nvPr/>
        </p:nvSpPr>
        <p:spPr>
          <a:xfrm>
            <a:off x="1395167" y="4713402"/>
            <a:ext cx="484632" cy="54675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Dijagram toka: Izmjenična obrada 10"/>
          <p:cNvSpPr/>
          <p:nvPr/>
        </p:nvSpPr>
        <p:spPr>
          <a:xfrm>
            <a:off x="807834" y="5303904"/>
            <a:ext cx="1709123" cy="91769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smanjenje motivacije za školu</a:t>
            </a:r>
          </a:p>
        </p:txBody>
      </p:sp>
      <p:sp>
        <p:nvSpPr>
          <p:cNvPr id="13" name="Dijagram toka: Izmjenična obrada 12"/>
          <p:cNvSpPr/>
          <p:nvPr/>
        </p:nvSpPr>
        <p:spPr>
          <a:xfrm>
            <a:off x="3499328" y="5536118"/>
            <a:ext cx="1760829" cy="105570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brojne teškoće u socijalnoj prilagodbi</a:t>
            </a:r>
          </a:p>
        </p:txBody>
      </p:sp>
      <p:sp>
        <p:nvSpPr>
          <p:cNvPr id="14" name="Strelica udesno 13"/>
          <p:cNvSpPr/>
          <p:nvPr/>
        </p:nvSpPr>
        <p:spPr>
          <a:xfrm>
            <a:off x="2696066" y="5711221"/>
            <a:ext cx="650449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006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58219" y="1582341"/>
            <a:ext cx="104166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hr-HR" sz="2400" dirty="0"/>
              <a:t>Pedagozi kroz cijelo razdoblje provođenja integracije u odgoju i obrazovanju imaju  dodatnu zadaću rada s učiteljima na otklanjanju ovih negativnih stavova i naglašavanje važnosti formiranja pozitivnih stavova prema integraciji, posebno prema učenicima s teškoćama u razvoju. Osobito pripremiti mlađe učitelje s potrebitim informacijama te ih educirati iz područja za koji iskažu interes i potrebu.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sz="2400" dirty="0"/>
              <a:t>Pedagozi učiteljima osobito pomažu putem koordiniranja timskog rada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sz="2400" dirty="0"/>
              <a:t>Poticanjem individualnog rada s djecom i njihovim roditeljima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sz="2400" dirty="0"/>
              <a:t> Održavanjem  pedagoških radionica u razrednim te na roditeljskim sastancima. </a:t>
            </a:r>
          </a:p>
          <a:p>
            <a:endParaRPr lang="hr-HR" sz="2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hr-HR" sz="2400" dirty="0"/>
          </a:p>
          <a:p>
            <a:pPr algn="just"/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4095991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838986" y="1351508"/>
            <a:ext cx="9916998" cy="334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</a:pPr>
            <a:r>
              <a:rPr lang="hr-HR" altLang="sr-Latn-RS" sz="2400" dirty="0">
                <a:solidFill>
                  <a:srgbClr val="FF0000"/>
                </a:solidFill>
              </a:rPr>
              <a:t>LITERATURA:</a:t>
            </a:r>
          </a:p>
          <a:p>
            <a:pPr marL="609600" indent="-609600">
              <a:lnSpc>
                <a:spcPct val="80000"/>
              </a:lnSpc>
            </a:pPr>
            <a:r>
              <a:rPr lang="hr-HR" sz="2400" dirty="0" err="1"/>
              <a:t>Bouillet</a:t>
            </a:r>
            <a:r>
              <a:rPr lang="hr-HR" sz="2400" dirty="0"/>
              <a:t>, D. (2010), Izazovi integriranog odgoja i obrazovanja. Zagreb. Školska knjiga. </a:t>
            </a:r>
          </a:p>
          <a:p>
            <a:pPr marL="609600" indent="-609600">
              <a:lnSpc>
                <a:spcPct val="80000"/>
              </a:lnSpc>
            </a:pPr>
            <a:r>
              <a:rPr lang="hr-HR" sz="2400" dirty="0"/>
              <a:t>Brdar, J. (1980): Kako su učenici u redovnim školama prihvatili djecu s teškoćama u razvoju. Pedagoški rad, br. 3-4, (141-145). </a:t>
            </a:r>
          </a:p>
          <a:p>
            <a:pPr marL="609600" indent="-609600">
              <a:lnSpc>
                <a:spcPct val="80000"/>
              </a:lnSpc>
            </a:pPr>
            <a:r>
              <a:rPr lang="hr-HR" sz="2400" dirty="0" err="1"/>
              <a:t>Glasser</a:t>
            </a:r>
            <a:r>
              <a:rPr lang="hr-HR" sz="2400" dirty="0"/>
              <a:t>, W. (1994): Kvalitetna škola. Zagreb: </a:t>
            </a:r>
            <a:r>
              <a:rPr lang="hr-HR" sz="2400" dirty="0" err="1"/>
              <a:t>Educa</a:t>
            </a:r>
            <a:r>
              <a:rPr lang="hr-HR" sz="2400" dirty="0"/>
              <a:t>. </a:t>
            </a:r>
          </a:p>
          <a:p>
            <a:pPr marL="609600" indent="-609600">
              <a:lnSpc>
                <a:spcPct val="80000"/>
              </a:lnSpc>
            </a:pPr>
            <a:r>
              <a:rPr lang="hr-HR" sz="2400" dirty="0" err="1"/>
              <a:t>Greenspan</a:t>
            </a:r>
            <a:r>
              <a:rPr lang="hr-HR" sz="2400" dirty="0"/>
              <a:t>, S. I. i </a:t>
            </a:r>
            <a:r>
              <a:rPr lang="hr-HR" sz="2400" dirty="0" err="1"/>
              <a:t>Wieder</a:t>
            </a:r>
            <a:r>
              <a:rPr lang="hr-HR" sz="2400" dirty="0"/>
              <a:t>, S. (2003): Dijete s posebnim potrebama. Poticanje intelektualnog i emocionalnog razvoja. Zagreb: Ostvarenje. </a:t>
            </a:r>
          </a:p>
          <a:p>
            <a:pPr marL="609600" indent="-609600">
              <a:lnSpc>
                <a:spcPct val="80000"/>
              </a:lnSpc>
            </a:pPr>
            <a:r>
              <a:rPr lang="hr-HR" sz="2400" dirty="0"/>
              <a:t>Zrilić, S. (2011), Djeca s posebnim potrebama u vrtiću i nižim razredima osnovne škole. Zrinski d.d. Čakovec. </a:t>
            </a:r>
          </a:p>
          <a:p>
            <a:pPr marL="609600" indent="-609600">
              <a:lnSpc>
                <a:spcPct val="80000"/>
              </a:lnSpc>
            </a:pPr>
            <a:endParaRPr lang="hr-HR" altLang="sr-Latn-R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961775"/>
      </p:ext>
    </p:extLst>
  </p:cSld>
  <p:clrMapOvr>
    <a:masterClrMapping/>
  </p:clrMapOvr>
</p:sld>
</file>

<file path=ppt/theme/theme1.xml><?xml version="1.0" encoding="utf-8"?>
<a:theme xmlns:a="http://schemas.openxmlformats.org/drawingml/2006/main" name="Kapljic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146</TotalTime>
  <Words>635</Words>
  <Application>Microsoft Office PowerPoint</Application>
  <PresentationFormat>Široki zaslon</PresentationFormat>
  <Paragraphs>68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4" baseType="lpstr">
      <vt:lpstr>Arial</vt:lpstr>
      <vt:lpstr>Franklin Gothic Medium</vt:lpstr>
      <vt:lpstr>Tw Cen MT</vt:lpstr>
      <vt:lpstr>Wingdings</vt:lpstr>
      <vt:lpstr>Kapljica</vt:lpstr>
      <vt:lpstr>INOVATIVAN PEDAGOG U PROCESU ODGOJA I OBRAZOVANJA</vt:lpstr>
      <vt:lpstr>Pedagog je polazna točka razvoja suvremene škole.  </vt:lpstr>
      <vt:lpstr>Aktivnosti u djelokrugu poslova pedagoga kada je riječ o djeci s teškoćama uključuju:</vt:lpstr>
      <vt:lpstr>PowerPoint prezentacija</vt:lpstr>
      <vt:lpstr>POSTUPAK UTVRĐIVANJA PRIMJERENOG OBLIKA ŠKOLOVANJA</vt:lpstr>
      <vt:lpstr>Organiziranje izvannastavnih aktivnosti, radionica, susreta i druženja s ciljem: </vt:lpstr>
      <vt:lpstr>Suradnja s roditeljima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ULOGA PEDAGOGA U PROCESU ODGOJA I OBRAZOVANJA</dc:title>
  <dc:creator>Suzana</dc:creator>
  <cp:lastModifiedBy>Marina Kulaš</cp:lastModifiedBy>
  <cp:revision>13</cp:revision>
  <dcterms:created xsi:type="dcterms:W3CDTF">2024-10-10T08:06:57Z</dcterms:created>
  <dcterms:modified xsi:type="dcterms:W3CDTF">2024-10-15T14:34:39Z</dcterms:modified>
</cp:coreProperties>
</file>